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61"/>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7" r:id="rId15"/>
    <p:sldId id="271" r:id="rId16"/>
    <p:sldId id="298" r:id="rId17"/>
    <p:sldId id="270" r:id="rId18"/>
    <p:sldId id="273" r:id="rId19"/>
    <p:sldId id="274" r:id="rId20"/>
    <p:sldId id="275" r:id="rId21"/>
    <p:sldId id="296" r:id="rId22"/>
    <p:sldId id="366" r:id="rId23"/>
    <p:sldId id="276" r:id="rId24"/>
    <p:sldId id="278" r:id="rId26"/>
    <p:sldId id="364" r:id="rId27"/>
    <p:sldId id="280" r:id="rId28"/>
    <p:sldId id="365" r:id="rId29"/>
    <p:sldId id="332" r:id="rId30"/>
    <p:sldId id="333" r:id="rId31"/>
    <p:sldId id="334" r:id="rId32"/>
    <p:sldId id="335" r:id="rId33"/>
    <p:sldId id="323" r:id="rId34"/>
    <p:sldId id="336" r:id="rId35"/>
    <p:sldId id="324" r:id="rId36"/>
    <p:sldId id="325" r:id="rId37"/>
    <p:sldId id="326" r:id="rId38"/>
    <p:sldId id="327" r:id="rId39"/>
    <p:sldId id="328" r:id="rId40"/>
    <p:sldId id="329" r:id="rId41"/>
    <p:sldId id="330" r:id="rId42"/>
    <p:sldId id="331" r:id="rId43"/>
    <p:sldId id="337" r:id="rId44"/>
    <p:sldId id="299" r:id="rId45"/>
    <p:sldId id="283" r:id="rId46"/>
    <p:sldId id="297" r:id="rId47"/>
    <p:sldId id="303" r:id="rId48"/>
    <p:sldId id="304" r:id="rId49"/>
    <p:sldId id="339" r:id="rId50"/>
    <p:sldId id="340" r:id="rId51"/>
    <p:sldId id="358" r:id="rId52"/>
    <p:sldId id="359" r:id="rId53"/>
    <p:sldId id="338" r:id="rId54"/>
    <p:sldId id="367" r:id="rId55"/>
    <p:sldId id="368" r:id="rId56"/>
    <p:sldId id="369" r:id="rId57"/>
    <p:sldId id="370" r:id="rId58"/>
    <p:sldId id="284" r:id="rId59"/>
    <p:sldId id="285" r:id="rId6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35"/>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1.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章：并行化循环</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递归的并行缩并</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递归的并行缩并的时间复杂度为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r>
              <a:rPr lang="zh-CN" altLang="en-US">
                <a:sym typeface="+mn-ea"/>
              </a:rPr>
              <a:t>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383395" y="-13335"/>
            <a:ext cx="2808605" cy="21088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扫描（</a:t>
            </a:r>
            <a:r>
              <a:rPr lang="en-US" altLang="zh-CN"/>
              <a:t>scan</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056130"/>
            <a:ext cx="5181600" cy="3890010"/>
          </a:xfrm>
          <a:prstGeom prst="rect">
            <a:avLst/>
          </a:prstGeom>
        </p:spPr>
      </p:pic>
      <p:pic>
        <p:nvPicPr>
          <p:cNvPr id="6"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章：并行理论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还是一个多线程安全的容器，能够被多个线程</a:t>
            </a:r>
            <a:r>
              <a:rPr lang="zh-CN" altLang="en-US">
                <a:sym typeface="+mn-ea"/>
              </a:rPr>
              <a:t>同时</a:t>
            </a:r>
            <a:r>
              <a:rPr lang="zh-CN" altLang="en-US"/>
              <a:t>并发地访问而不出错。</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5</a:t>
            </a:r>
            <a:r>
              <a:rPr lang="zh-CN" altLang="en-US"/>
              <a:t>章：并行筛选</a:t>
            </a:r>
            <a:endParaRPr lang="zh-CN" altLang="en-US">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4" name="Content Placeholder 3"/>
          <p:cNvSpPr>
            <a:spLocks noGrp="1"/>
          </p:cNvSpPr>
          <p:nvPr>
            <p:ph sz="half" idx="2"/>
          </p:nvPr>
        </p:nvSpPr>
        <p:spPr/>
        <p:txBody>
          <a:bodyPr/>
          <a:p>
            <a:r>
              <a:rPr lang="en-US"/>
              <a:t>s</a:t>
            </a:r>
            <a:endParaRPr 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a:t>
            </a:r>
            <a:r>
              <a:rPr lang="en-US" altLang="zh-CN" b="1">
                <a:sym typeface="+mn-ea"/>
              </a:rPr>
              <a:t> </a:t>
            </a:r>
            <a:r>
              <a:rPr lang="zh-CN" altLang="en-US">
                <a:sym typeface="+mn-ea"/>
              </a:rPr>
              <a:t>倍</a:t>
            </a:r>
            <a:endParaRPr lang="en-US"/>
          </a:p>
        </p:txBody>
      </p:sp>
      <p:pic>
        <p:nvPicPr>
          <p:cNvPr id="10" name="Content Placeholder 9"/>
          <p:cNvPicPr>
            <a:picLocks noChangeAspect="1"/>
          </p:cNvPicPr>
          <p:nvPr>
            <p:ph sz="half" idx="1"/>
          </p:nvPr>
        </p:nvPicPr>
        <p:blipFill>
          <a:blip r:embed="rId1"/>
          <a:stretch>
            <a:fillRect/>
          </a:stretch>
        </p:blipFill>
        <p:spPr>
          <a:xfrm>
            <a:off x="563245" y="1753235"/>
            <a:ext cx="3302635" cy="4965700"/>
          </a:xfrm>
          <a:prstGeom prst="rect">
            <a:avLst/>
          </a:prstGeom>
        </p:spPr>
      </p:pic>
      <p:pic>
        <p:nvPicPr>
          <p:cNvPr id="11" name="Picture 10"/>
          <p:cNvPicPr>
            <a:picLocks noChangeAspect="1"/>
          </p:cNvPicPr>
          <p:nvPr/>
        </p:nvPicPr>
        <p:blipFill>
          <a:blip r:embed="rId2"/>
          <a:stretch>
            <a:fillRect/>
          </a:stretch>
        </p:blipFill>
        <p:spPr>
          <a:xfrm>
            <a:off x="1280795" y="1486535"/>
            <a:ext cx="1866900" cy="2667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章：分治与排序</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并行的归并排序</a:t>
            </a:r>
            <a:endParaRPr lang="zh-CN" altLang="en-US"/>
          </a:p>
        </p:txBody>
      </p:sp>
      <p:sp>
        <p:nvSpPr>
          <p:cNvPr id="12" name="Content Placeholder 11"/>
          <p:cNvSpPr/>
          <p:nvPr>
            <p:ph sz="half" idx="1"/>
          </p:nvPr>
        </p:nvSpPr>
        <p:spPr/>
        <p:txBody>
          <a:bodyPr/>
          <a:p>
            <a:endParaRPr lang="en-US"/>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其实之前提到的递归并行缩并，也是一种分治法的思想。他可以这样实现：</a:t>
            </a:r>
            <a:endParaRPr lang="en-US" altLang="zh-CN"/>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章：流水线并行</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r>
              <a:rPr lang="zh-CN" altLang="en-US"/>
              <a:t>流水线式的并行，因为能并行的线程数有限（取决于流水线的步骤数量），且每个线程执行的指令之间往往没有关系，主要适用于各个核心可以独立工作的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7066</Words>
  <Application>WPS Presentation</Application>
  <PresentationFormat>宽屏</PresentationFormat>
  <Paragraphs>405</Paragraphs>
  <Slides>57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第0章：并行理论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因特尔开源的并行编程库：TBB</vt:lpstr>
      <vt:lpstr>第1章：映射与缩并</vt:lpstr>
      <vt:lpstr>时间复杂度（time-efficiency）与工作量复杂度（work-efficiency）</vt:lpstr>
      <vt:lpstr>映射（map）</vt:lpstr>
      <vt:lpstr>并行映射</vt:lpstr>
      <vt:lpstr>封装好了：parallel_for</vt:lpstr>
      <vt:lpstr>进一步封装：parallel_for</vt:lpstr>
      <vt:lpstr>基于迭代器区间：parallel_for_each</vt:lpstr>
      <vt:lpstr>第1章：映射与缩并</vt:lpstr>
      <vt:lpstr>缩并（reduce）</vt:lpstr>
      <vt:lpstr>并行缩并</vt:lpstr>
      <vt:lpstr>PowerPoint 演示文稿</vt:lpstr>
      <vt:lpstr>封装好了：parallel_reduce</vt:lpstr>
      <vt:lpstr>扫描（scan）</vt:lpstr>
      <vt:lpstr>第2章：性能测试</vt:lpstr>
      <vt:lpstr>案例：map与reduce的组合</vt:lpstr>
      <vt:lpstr>测试所花费时间：tbb::tick_count::now()</vt:lpstr>
      <vt:lpstr>并行和串行的速度比较</vt:lpstr>
      <vt:lpstr>第3章：并发容器</vt:lpstr>
      <vt:lpstr>如何评价</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第4章：筛选数据</vt:lpstr>
      <vt:lpstr>筛选（filter）</vt:lpstr>
      <vt:lpstr>并行筛选1（张心欣犯过的错）</vt:lpstr>
      <vt:lpstr>并行筛选2</vt:lpstr>
      <vt:lpstr>并行筛选3</vt:lpstr>
      <vt:lpstr>并行筛选4</vt:lpstr>
      <vt:lpstr>并行筛选5（推荐）</vt:lpstr>
      <vt:lpstr>并行筛选6</vt:lpstr>
      <vt:lpstr>并行筛选7</vt:lpstr>
      <vt:lpstr>并行筛选8（不推荐）</vt:lpstr>
      <vt:lpstr>PowerPoint 演示文稿</vt:lpstr>
      <vt:lpstr>第6章：流水线</vt:lpstr>
      <vt:lpstr>PowerPoint 演示文稿</vt:lpstr>
      <vt:lpstr>PowerPoint 演示文稿</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108</cp:revision>
  <dcterms:created xsi:type="dcterms:W3CDTF">2022-01-10T13:52:24Z</dcterms:created>
  <dcterms:modified xsi:type="dcterms:W3CDTF">2022-01-10T13:52:24Z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